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91" r:id="rId5"/>
    <p:sldId id="285" r:id="rId6"/>
    <p:sldId id="287" r:id="rId7"/>
    <p:sldId id="288" r:id="rId8"/>
    <p:sldId id="289" r:id="rId9"/>
    <p:sldId id="275" r:id="rId10"/>
    <p:sldId id="292" r:id="rId11"/>
    <p:sldId id="295" r:id="rId12"/>
    <p:sldId id="293" r:id="rId13"/>
    <p:sldId id="278" r:id="rId14"/>
    <p:sldId id="296" r:id="rId15"/>
    <p:sldId id="297" r:id="rId16"/>
    <p:sldId id="298" r:id="rId17"/>
    <p:sldId id="300" r:id="rId18"/>
    <p:sldId id="318" r:id="rId19"/>
    <p:sldId id="304" r:id="rId20"/>
    <p:sldId id="302" r:id="rId21"/>
    <p:sldId id="303" r:id="rId22"/>
    <p:sldId id="299" r:id="rId23"/>
    <p:sldId id="31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1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4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14D61-C993-4E86-83A3-AEDBE90EF6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7E5C6-C9A3-4394-BAB0-3E4DB88AE2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DF07A-4366-4C8D-9F0C-BAE3E6E07C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1.png"/><Relationship Id="rId4" Type="http://schemas.openxmlformats.org/officeDocument/2006/relationships/tags" Target="../tags/tag77.xml"/><Relationship Id="rId3" Type="http://schemas.openxmlformats.org/officeDocument/2006/relationships/image" Target="../media/image11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2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4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5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36.xml"/><Relationship Id="rId7" Type="http://schemas.openxmlformats.org/officeDocument/2006/relationships/image" Target="../media/image16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6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5.png"/><Relationship Id="rId12" Type="http://schemas.openxmlformats.org/officeDocument/2006/relationships/tags" Target="../tags/tag42.xml"/><Relationship Id="rId11" Type="http://schemas.openxmlformats.org/officeDocument/2006/relationships/image" Target="../media/image6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8.png"/><Relationship Id="rId5" Type="http://schemas.openxmlformats.org/officeDocument/2006/relationships/tags" Target="../tags/tag45.xml"/><Relationship Id="rId4" Type="http://schemas.openxmlformats.org/officeDocument/2006/relationships/image" Target="../media/image7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0.png"/><Relationship Id="rId2" Type="http://schemas.openxmlformats.org/officeDocument/2006/relationships/tags" Target="../tags/tag64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1" Type="http://schemas.openxmlformats.org/officeDocument/2006/relationships/theme" Target="../theme/theme1.xml"/><Relationship Id="rId50" Type="http://schemas.openxmlformats.org/officeDocument/2006/relationships/tags" Target="../tags/tag144.xml"/><Relationship Id="rId5" Type="http://schemas.openxmlformats.org/officeDocument/2006/relationships/slideLayout" Target="../slideLayouts/slideLayout5.xml"/><Relationship Id="rId49" Type="http://schemas.openxmlformats.org/officeDocument/2006/relationships/tags" Target="../tags/tag143.xml"/><Relationship Id="rId48" Type="http://schemas.openxmlformats.org/officeDocument/2006/relationships/tags" Target="../tags/tag142.xml"/><Relationship Id="rId47" Type="http://schemas.openxmlformats.org/officeDocument/2006/relationships/tags" Target="../tags/tag141.xml"/><Relationship Id="rId46" Type="http://schemas.openxmlformats.org/officeDocument/2006/relationships/tags" Target="../tags/tag140.xml"/><Relationship Id="rId45" Type="http://schemas.openxmlformats.org/officeDocument/2006/relationships/tags" Target="../tags/tag139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6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5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7.xml"/><Relationship Id="rId2" Type="http://schemas.openxmlformats.org/officeDocument/2006/relationships/image" Target="../media/image36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9.xml"/><Relationship Id="rId1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64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65.xml"/><Relationship Id="rId1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6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7.xml"/><Relationship Id="rId4" Type="http://schemas.openxmlformats.org/officeDocument/2006/relationships/image" Target="../media/image44.png"/><Relationship Id="rId3" Type="http://schemas.openxmlformats.org/officeDocument/2006/relationships/slide" Target="slide10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49.xml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tags" Target="../tags/tag148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0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2.xml"/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tags" Target="../tags/tag1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5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6.xml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细胞中的无机物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10" descr="目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5" y="837812"/>
            <a:ext cx="655637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文本框 18433"/>
          <p:cNvSpPr txBox="1"/>
          <p:nvPr/>
        </p:nvSpPr>
        <p:spPr>
          <a:xfrm>
            <a:off x="1811338" y="904875"/>
            <a:ext cx="6638925" cy="5219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（五）水与代谢的关系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440" name="文本框 18439"/>
          <p:cNvSpPr txBox="1"/>
          <p:nvPr/>
        </p:nvSpPr>
        <p:spPr>
          <a:xfrm>
            <a:off x="1409065" y="1775460"/>
            <a:ext cx="955548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1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.干燥的种子与萌发的种子相比，自由水/结合水的比值（           ）高，新陈代谢速率（          ）高。</a:t>
            </a:r>
            <a:endParaRPr lang="zh-CN" altLang="en-US" sz="28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8441" name="文本框 18440"/>
          <p:cNvSpPr txBox="1"/>
          <p:nvPr/>
        </p:nvSpPr>
        <p:spPr>
          <a:xfrm>
            <a:off x="1811655" y="2206625"/>
            <a:ext cx="2228215" cy="5219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萌发的种子</a:t>
            </a:r>
            <a:endParaRPr lang="zh-CN" altLang="en-US" sz="28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442" name="文本框 18441"/>
          <p:cNvSpPr txBox="1"/>
          <p:nvPr/>
        </p:nvSpPr>
        <p:spPr>
          <a:xfrm>
            <a:off x="7294880" y="2206625"/>
            <a:ext cx="2213610" cy="5219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萌发的种子</a:t>
            </a:r>
            <a:endParaRPr lang="zh-CN" altLang="en-US" sz="28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443" name="文本框 18442"/>
          <p:cNvSpPr txBox="1"/>
          <p:nvPr/>
        </p:nvSpPr>
        <p:spPr>
          <a:xfrm>
            <a:off x="1652270" y="2728278"/>
            <a:ext cx="8064500" cy="9556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0170" tIns="46990" rIns="90170" bIns="46990" anchor="t">
            <a:spAutoFit/>
          </a:bodyPr>
          <a:p>
            <a:r>
              <a:rPr lang="zh-CN" altLang="en-US" sz="2800" b="1" dirty="0">
                <a:solidFill>
                  <a:srgbClr val="FFFF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两者的相对含量（自由水/结合水）影响生物组织细胞的代谢速率。</a:t>
            </a:r>
            <a:endParaRPr lang="zh-CN" altLang="en-US" sz="2800" b="1" dirty="0">
              <a:solidFill>
                <a:srgbClr val="FFFF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8444" name="图片 184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65" y="3909378"/>
            <a:ext cx="5734050" cy="15843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bldLvl="0"/>
      <p:bldP spid="18441" grpId="0" bldLvl="0"/>
      <p:bldP spid="18442" grpId="0" bldLvl="0"/>
      <p:bldP spid="1844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2"/>
          <p:cNvGrpSpPr/>
          <p:nvPr/>
        </p:nvGrpSpPr>
        <p:grpSpPr>
          <a:xfrm>
            <a:off x="2012950" y="2693988"/>
            <a:ext cx="6376988" cy="2392362"/>
            <a:chOff x="1096" y="1669"/>
            <a:chExt cx="3449" cy="1507"/>
          </a:xfrm>
        </p:grpSpPr>
        <p:sp>
          <p:nvSpPr>
            <p:cNvPr id="12295" name="Text Box 2"/>
            <p:cNvSpPr txBox="1"/>
            <p:nvPr/>
          </p:nvSpPr>
          <p:spPr>
            <a:xfrm>
              <a:off x="1096" y="2215"/>
              <a:ext cx="70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800" b="1" dirty="0">
                  <a:solidFill>
                    <a:srgbClr val="0000FF"/>
                  </a:solidFill>
                  <a:latin typeface="Arial" panose="020B0604020202020204" pitchFamily="34" charset="0"/>
                </a:rPr>
                <a:t>结合水</a:t>
              </a:r>
              <a:endPara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96" name="Text Box 3"/>
            <p:cNvSpPr txBox="1"/>
            <p:nvPr/>
          </p:nvSpPr>
          <p:spPr>
            <a:xfrm>
              <a:off x="3774" y="2235"/>
              <a:ext cx="77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800" b="1" dirty="0">
                  <a:solidFill>
                    <a:srgbClr val="0000FF"/>
                  </a:solidFill>
                  <a:latin typeface="Arial" panose="020B0604020202020204" pitchFamily="34" charset="0"/>
                </a:rPr>
                <a:t>自由水</a:t>
              </a:r>
              <a:endPara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97" name="Line 4"/>
            <p:cNvSpPr/>
            <p:nvPr/>
          </p:nvSpPr>
          <p:spPr>
            <a:xfrm>
              <a:off x="1973" y="2304"/>
              <a:ext cx="167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stealth" w="lg" len="lg"/>
            </a:ln>
          </p:spPr>
        </p:sp>
        <p:sp>
          <p:nvSpPr>
            <p:cNvPr id="12298" name="Line 5"/>
            <p:cNvSpPr/>
            <p:nvPr/>
          </p:nvSpPr>
          <p:spPr>
            <a:xfrm flipH="1" flipV="1">
              <a:off x="1973" y="2485"/>
              <a:ext cx="1679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stealth" w="lg" len="lg"/>
            </a:ln>
          </p:spPr>
        </p:sp>
        <p:sp>
          <p:nvSpPr>
            <p:cNvPr id="12299" name="Text Box 6"/>
            <p:cNvSpPr txBox="1"/>
            <p:nvPr/>
          </p:nvSpPr>
          <p:spPr>
            <a:xfrm>
              <a:off x="2109" y="1669"/>
              <a:ext cx="1903" cy="6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生命活动旺盛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新陈代谢加快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2300" name="Text Box 7"/>
            <p:cNvSpPr txBox="1"/>
            <p:nvPr/>
          </p:nvSpPr>
          <p:spPr>
            <a:xfrm>
              <a:off x="2154" y="2576"/>
              <a:ext cx="1903" cy="6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生命活动缓慢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新陈代谢降低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12291" name="Text Box 8"/>
          <p:cNvSpPr txBox="1"/>
          <p:nvPr/>
        </p:nvSpPr>
        <p:spPr>
          <a:xfrm>
            <a:off x="2306638" y="1058863"/>
            <a:ext cx="2286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相互转化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】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图片 21507" descr="Q_0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370648"/>
            <a:ext cx="1458913" cy="86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21506"/>
          <p:cNvSpPr txBox="1"/>
          <p:nvPr/>
        </p:nvSpPr>
        <p:spPr>
          <a:xfrm>
            <a:off x="2682240" y="1356360"/>
            <a:ext cx="756094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33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将花生</a:t>
            </a:r>
            <a:r>
              <a:rPr lang="zh-TW" altLang="en-US" sz="3200" b="1" dirty="0">
                <a:solidFill>
                  <a:srgbClr val="FF33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种子烧尽 , 最终都会得到一些灰白色的灰烬 , 请问这些灰烬是什么呢 ?</a:t>
            </a:r>
            <a:endParaRPr lang="zh-CN" altLang="en-US" sz="3200" b="1" dirty="0">
              <a:solidFill>
                <a:srgbClr val="FF33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1509" name="文本框 21508"/>
          <p:cNvSpPr txBox="1"/>
          <p:nvPr/>
        </p:nvSpPr>
        <p:spPr>
          <a:xfrm>
            <a:off x="5067300" y="3876675"/>
            <a:ext cx="20574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>
                <a:latin typeface="Arial" panose="020B0604020202020204" pitchFamily="34" charset="0"/>
              </a:rPr>
              <a:t>无机盐</a:t>
            </a:r>
            <a:endParaRPr lang="zh-CN" altLang="en-US" sz="4000" b="1">
              <a:latin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_矩形 21"/>
          <p:cNvSpPr/>
          <p:nvPr>
            <p:custDataLst>
              <p:tags r:id="rId1"/>
            </p:custDataLst>
          </p:nvPr>
        </p:nvSpPr>
        <p:spPr>
          <a:xfrm>
            <a:off x="596900" y="562184"/>
            <a:ext cx="10998200" cy="5733632"/>
          </a:xfrm>
          <a:prstGeom prst="rect">
            <a:avLst/>
          </a:prstGeom>
          <a:solidFill>
            <a:schemeClr val="bg1">
              <a:alpha val="50000"/>
            </a:schemeClr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554" name="内容占位符 23553"/>
          <p:cNvSpPr>
            <a:spLocks noGrp="1"/>
          </p:cNvSpPr>
          <p:nvPr>
            <p:ph sz="quarter" idx="13"/>
          </p:nvPr>
        </p:nvSpPr>
        <p:spPr>
          <a:xfrm>
            <a:off x="596900" y="699135"/>
            <a:ext cx="10852150" cy="560070"/>
          </a:xfrm>
        </p:spPr>
        <p:txBody>
          <a:bodyPr anchor="ctr">
            <a:normAutofit fontScale="90000"/>
          </a:bodyPr>
          <a:p>
            <a:r>
              <a:rPr lang="zh-CN" altLang="en-US" sz="4000" b="1">
                <a:solidFill>
                  <a:srgbClr val="FF3300"/>
                </a:solidFill>
                <a:latin typeface="楷体" panose="02010609060101010101" charset="-122"/>
                <a:ea typeface="楷体" panose="02010609060101010101" charset="-122"/>
              </a:rPr>
              <a:t>二、细胞中的无机盐</a:t>
            </a:r>
            <a:endParaRPr lang="zh-CN" altLang="en-US" sz="4000" b="1">
              <a:solidFill>
                <a:srgbClr val="FF33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555" name="文本框 23554"/>
          <p:cNvSpPr txBox="1"/>
          <p:nvPr/>
        </p:nvSpPr>
        <p:spPr>
          <a:xfrm>
            <a:off x="1706880" y="1512570"/>
            <a:ext cx="3657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（一）</a:t>
            </a:r>
            <a:r>
              <a:rPr lang="zh-TW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存在形式</a:t>
            </a:r>
            <a:r>
              <a:rPr lang="zh-CN" altLang="en-US" dirty="0">
                <a:solidFill>
                  <a:schemeClr val="folHlink"/>
                </a:solidFill>
                <a:latin typeface="Arial" panose="020B0604020202020204" pitchFamily="34" charset="0"/>
              </a:rPr>
              <a:t> </a:t>
            </a:r>
            <a:endParaRPr lang="zh-CN" altLang="en-US" dirty="0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文本框 23555"/>
          <p:cNvSpPr txBox="1"/>
          <p:nvPr/>
        </p:nvSpPr>
        <p:spPr>
          <a:xfrm>
            <a:off x="2217420" y="2240915"/>
            <a:ext cx="775716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细胞中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大</a:t>
            </a:r>
            <a:r>
              <a:rPr lang="zh-TW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多数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无机盐</a:t>
            </a:r>
            <a:r>
              <a:rPr lang="zh-TW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</a:t>
            </a:r>
            <a:r>
              <a:rPr lang="zh-TW" altLang="en-US" sz="2800" b="1" dirty="0">
                <a:solidFill>
                  <a:srgbClr val="FF33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离子</a:t>
            </a:r>
            <a:r>
              <a:rPr lang="zh-CN" altLang="en-US" sz="2800" b="1" dirty="0">
                <a:solidFill>
                  <a:srgbClr val="FF33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的形式</a:t>
            </a:r>
            <a:r>
              <a:rPr lang="zh-TW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存在,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如含量较多的阳离子：K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＋</a:t>
            </a:r>
            <a:r>
              <a:rPr lang="zh-CN" altLang="en-US" sz="2800" b="1" baseline="-25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Na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＋ </a:t>
            </a:r>
            <a:r>
              <a:rPr lang="zh-CN" altLang="en-US" sz="2800" b="1" baseline="-25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Ca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2+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,Mg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2+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,Fe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2+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,Fe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3+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,阴离子有SO</a:t>
            </a:r>
            <a:r>
              <a:rPr lang="zh-CN" altLang="en-US" sz="2800" b="1" baseline="-25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2-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,PO</a:t>
            </a:r>
            <a:r>
              <a:rPr lang="zh-CN" altLang="en-US" sz="2800" b="1" baseline="-25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3-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，HCO</a:t>
            </a:r>
            <a:r>
              <a:rPr lang="zh-CN" altLang="en-US" sz="2800" b="1" baseline="-25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 sz="2800" b="1" baseline="-25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Cl</a:t>
            </a:r>
            <a:r>
              <a:rPr lang="zh-CN" altLang="en-US" sz="2800" b="1" baseline="300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－，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少量以化合物形式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存在。</a:t>
            </a:r>
            <a:endParaRPr lang="zh-CN" altLang="en-US" sz="2800" b="1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3557" name="文本框 23556"/>
          <p:cNvSpPr txBox="1"/>
          <p:nvPr/>
        </p:nvSpPr>
        <p:spPr>
          <a:xfrm>
            <a:off x="1453515" y="5091430"/>
            <a:ext cx="3505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2" charset="0"/>
              </a:rPr>
              <a:t>（三）生理功能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559" name="文本框 23558"/>
          <p:cNvSpPr txBox="1"/>
          <p:nvPr/>
        </p:nvSpPr>
        <p:spPr>
          <a:xfrm>
            <a:off x="1706880" y="4318000"/>
            <a:ext cx="369062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>
                <a:latin typeface="Verdana" panose="020B0604030504040204" pitchFamily="2" charset="0"/>
              </a:rPr>
              <a:t>(</a:t>
            </a:r>
            <a:r>
              <a:rPr lang="zh-CN" altLang="en-US" sz="3200">
                <a:latin typeface="Verdana" panose="020B0604030504040204" pitchFamily="2" charset="0"/>
              </a:rPr>
              <a:t>二</a:t>
            </a:r>
            <a:r>
              <a:rPr lang="en-US" altLang="zh-CN" sz="3200">
                <a:latin typeface="Verdana" panose="020B0604030504040204" pitchFamily="2" charset="0"/>
              </a:rPr>
              <a:t>)</a:t>
            </a:r>
            <a:r>
              <a:rPr lang="zh-CN" altLang="en-US" sz="3200">
                <a:latin typeface="Verdana" panose="020B0604030504040204" pitchFamily="2" charset="0"/>
              </a:rPr>
              <a:t>含量</a:t>
            </a:r>
            <a:r>
              <a:rPr lang="zh-CN" altLang="en-US" sz="3200" b="1">
                <a:solidFill>
                  <a:srgbClr val="0000FF"/>
                </a:solidFill>
                <a:latin typeface="Verdana" panose="020B0604030504040204" pitchFamily="2" charset="0"/>
              </a:rPr>
              <a:t>  </a:t>
            </a:r>
            <a:r>
              <a:rPr lang="en-US" altLang="zh-CN" sz="32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1%--1.5%</a:t>
            </a:r>
            <a:endParaRPr lang="en-US" altLang="zh-CN" sz="3200" b="1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23556" grpId="0"/>
      <p:bldP spid="23557" grpId="0"/>
      <p:bldP spid="235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图片 256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2050" y="1625600"/>
            <a:ext cx="2771775" cy="311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6" name="图片 25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1625600"/>
            <a:ext cx="2550795" cy="3128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文本框 25602"/>
          <p:cNvSpPr txBox="1"/>
          <p:nvPr/>
        </p:nvSpPr>
        <p:spPr>
          <a:xfrm>
            <a:off x="1984375" y="4965700"/>
            <a:ext cx="7885113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</a:pPr>
            <a:r>
              <a:rPr lang="zh-CN" altLang="en-US" sz="2800" b="1">
                <a:solidFill>
                  <a:srgbClr val="99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讨论一：</a:t>
            </a:r>
            <a:endParaRPr lang="zh-CN" altLang="en-US" sz="2800" b="1">
              <a:solidFill>
                <a:srgbClr val="993300"/>
              </a:solidFill>
              <a:effectLst>
                <a:outerShdw blurRad="38100" dist="38100" dir="2700000">
                  <a:srgbClr val="00000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spcBef>
                <a:spcPts val="0"/>
              </a:spcBef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为什么缺铁会导致贫血？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spcBef>
                <a:spcPts val="0"/>
              </a:spcBef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植物缺镁会影响光合作用，为什么？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spcBef>
                <a:spcPct val="50000"/>
              </a:spcBef>
            </a:pP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文本框 23554"/>
          <p:cNvSpPr txBox="1"/>
          <p:nvPr/>
        </p:nvSpPr>
        <p:spPr>
          <a:xfrm>
            <a:off x="1706880" y="1502410"/>
            <a:ext cx="95948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功能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有些无机盐是细胞和生物体某些化合物的重要组成部分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95120" y="2736850"/>
            <a:ext cx="959485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Fe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：构成血红蛋白的元素，缺铁导致缺铁性贫血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Mg: 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构成叶绿素的元素，缺镁影响植物的光合作用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P:  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组成细胞膜、细胞核的重要成分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29697"/>
          <p:cNvSpPr txBox="1"/>
          <p:nvPr/>
        </p:nvSpPr>
        <p:spPr>
          <a:xfrm>
            <a:off x="1229360" y="819150"/>
            <a:ext cx="91452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现在有许多食盐都是加碘的，为什么要在食盐中加碘</a:t>
            </a:r>
            <a:r>
              <a:rPr lang="zh-CN" altLang="en-US" sz="2800" dirty="0">
                <a:solidFill>
                  <a:schemeClr val="accent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？</a:t>
            </a:r>
            <a:endParaRPr lang="zh-CN" altLang="en-US" sz="2800" dirty="0">
              <a:solidFill>
                <a:schemeClr val="accent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9699" name="文本框 29698"/>
          <p:cNvSpPr txBox="1"/>
          <p:nvPr/>
        </p:nvSpPr>
        <p:spPr>
          <a:xfrm>
            <a:off x="1012190" y="1525270"/>
            <a:ext cx="994473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碘（I）：成年人缺碘引起甲状腺肿大，也叫大脖子病。</a:t>
            </a:r>
            <a:endParaRPr lang="zh-CN" altLang="en-US" sz="28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 小孩缺碘出现呆小症。</a:t>
            </a:r>
            <a:endParaRPr lang="zh-CN" altLang="en-US" sz="28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9700" name="图片 29699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2753995"/>
            <a:ext cx="3503295" cy="3203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1" name="图片 29700" descr="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45" y="2741930"/>
            <a:ext cx="3768725" cy="32156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文本框 23554"/>
          <p:cNvSpPr txBox="1"/>
          <p:nvPr/>
        </p:nvSpPr>
        <p:spPr>
          <a:xfrm>
            <a:off x="1184275" y="794385"/>
            <a:ext cx="95948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功能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维持细胞和生物体的正常生命活动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0015" y="2003425"/>
            <a:ext cx="989584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I：成年人缺碘引起甲状腺肿大，小孩缺碘出现呆小症。</a:t>
            </a:r>
            <a:endParaRPr lang="zh-CN" altLang="en-US" sz="24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spcBef>
                <a:spcPts val="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Ca：促进牙齿和骨骼生长，凝血作用，调节神经肌肉敏感度等。</a:t>
            </a:r>
            <a:endParaRPr lang="zh-CN" altLang="en-US" sz="24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1747" name="左大括号 31746"/>
          <p:cNvSpPr/>
          <p:nvPr/>
        </p:nvSpPr>
        <p:spPr>
          <a:xfrm>
            <a:off x="1765300" y="2833370"/>
            <a:ext cx="121285" cy="1222375"/>
          </a:xfrm>
          <a:prstGeom prst="leftBrace">
            <a:avLst>
              <a:gd name="adj1" fmla="val 124491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748" name="文本框 31747"/>
          <p:cNvSpPr txBox="1"/>
          <p:nvPr/>
        </p:nvSpPr>
        <p:spPr>
          <a:xfrm>
            <a:off x="1895475" y="3735705"/>
            <a:ext cx="2238375" cy="5219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2.Ca过多：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1749" name="文本框 31748"/>
          <p:cNvSpPr txBox="1"/>
          <p:nvPr/>
        </p:nvSpPr>
        <p:spPr>
          <a:xfrm>
            <a:off x="1895158" y="2833053"/>
            <a:ext cx="1936750" cy="5219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1.Ca过少：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1750" name="文本框 31749"/>
          <p:cNvSpPr txBox="1"/>
          <p:nvPr/>
        </p:nvSpPr>
        <p:spPr>
          <a:xfrm>
            <a:off x="3672523" y="3735388"/>
            <a:ext cx="1589087" cy="5219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肌无力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31751" name="文本框 31750"/>
          <p:cNvSpPr txBox="1"/>
          <p:nvPr/>
        </p:nvSpPr>
        <p:spPr>
          <a:xfrm>
            <a:off x="3586798" y="2833053"/>
            <a:ext cx="1674812" cy="5219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抽搐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31752" name="文本框 31751"/>
          <p:cNvSpPr txBox="1"/>
          <p:nvPr/>
        </p:nvSpPr>
        <p:spPr>
          <a:xfrm>
            <a:off x="4987925" y="2913380"/>
            <a:ext cx="3160713" cy="8299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幼年缺钙：佝偻病</a:t>
            </a:r>
            <a:endParaRPr lang="zh-CN" altLang="en-US" sz="240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老年缺钙：骨质疏松</a:t>
            </a:r>
            <a:endParaRPr lang="zh-CN" altLang="en-US" sz="240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1753" name="文本框 31752"/>
          <p:cNvSpPr txBox="1"/>
          <p:nvPr/>
        </p:nvSpPr>
        <p:spPr>
          <a:xfrm>
            <a:off x="1390015" y="4504690"/>
            <a:ext cx="8902700" cy="460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B：植物缺硼，会出现只开花不结果，即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1" action="ppaction://hlinksldjump"/>
              </a:rPr>
              <a:t>花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1" action="ppaction://hlinksldjump"/>
              </a:rPr>
              <a:t>而不实</a:t>
            </a:r>
            <a:endParaRPr lang="zh-CN" altLang="en-US" sz="24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hlinkClick r:id="rId1" action="ppaction://hlinksldjump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ldLvl="0"/>
      <p:bldP spid="31748" grpId="0" bldLvl="0"/>
      <p:bldP spid="31751" grpId="0" bldLvl="0"/>
      <p:bldP spid="31750" grpId="0" bldLvl="0"/>
      <p:bldP spid="31752" grpId="0" bldLvl="0"/>
      <p:bldP spid="31753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34817"/>
          <p:cNvSpPr txBox="1"/>
          <p:nvPr/>
        </p:nvSpPr>
        <p:spPr>
          <a:xfrm>
            <a:off x="2094865" y="2417445"/>
            <a:ext cx="841311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大家都有这样的体会，进行激烈运动时，会感到腰酸、膝盖酸等。这是因为运动时产生了乳酸，但体液的PH没有因此而降低,还是维持在7.35—7.45之间，为什么呢？</a:t>
            </a:r>
            <a:endParaRPr lang="zh-CN" altLang="en-US" sz="280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4819" name="文本框 34818"/>
          <p:cNvSpPr txBox="1"/>
          <p:nvPr/>
        </p:nvSpPr>
        <p:spPr>
          <a:xfrm>
            <a:off x="2351723" y="4483735"/>
            <a:ext cx="7488237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人体依靠无机盐离子H</a:t>
            </a:r>
            <a:r>
              <a:rPr lang="zh-CN" altLang="en-US" sz="2800" b="1" baseline="-250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</a:t>
            </a:r>
            <a:r>
              <a:rPr lang="zh-CN" altLang="en-US" sz="2800" b="1" baseline="-250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/HCO</a:t>
            </a:r>
            <a:r>
              <a:rPr lang="zh-CN" altLang="en-US" sz="2800" b="1" baseline="-250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2800" b="1" baseline="300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等组成的缓冲体系来调节并维持平衡。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3555" name="文本框 23554"/>
          <p:cNvSpPr txBox="1"/>
          <p:nvPr/>
        </p:nvSpPr>
        <p:spPr>
          <a:xfrm>
            <a:off x="2352040" y="794385"/>
            <a:ext cx="438531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功能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维持细胞的酸碱平衡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ldLvl="0"/>
      <p:bldP spid="235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8914" name="矩形 38913"/>
          <p:cNvSpPr/>
          <p:nvPr/>
        </p:nvSpPr>
        <p:spPr>
          <a:xfrm>
            <a:off x="596900" y="1499870"/>
            <a:ext cx="10997565" cy="309753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l">
              <a:buNone/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某人生病到医院输液，你知道用的生理盐水是多少浓度的？为什么要配制这一浓度，用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0.09%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或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9 %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浓度可以吗？为什么？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8915" name="文本框 38914"/>
          <p:cNvSpPr txBox="1"/>
          <p:nvPr/>
        </p:nvSpPr>
        <p:spPr>
          <a:xfrm>
            <a:off x="3323590" y="2346325"/>
            <a:ext cx="55451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质量分数为</a:t>
            </a:r>
            <a:r>
              <a:rPr lang="en-US" alt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0.9%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的氯化钠溶液</a:t>
            </a:r>
            <a:endParaRPr lang="zh-CN" altLang="en-US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8916" name="内容占位符 38915" descr="red cell1"/>
          <p:cNvPicPr>
            <a:picLocks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1186815" y="3995420"/>
            <a:ext cx="2484755" cy="2232025"/>
          </a:xfrm>
        </p:spPr>
      </p:pic>
      <p:pic>
        <p:nvPicPr>
          <p:cNvPr id="38917" name="内容占位符 38916" descr="red cell3"/>
          <p:cNvPicPr>
            <a:picLocks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303770" y="3080385"/>
            <a:ext cx="2160270" cy="1800225"/>
          </a:xfrm>
        </p:spPr>
      </p:pic>
      <p:pic>
        <p:nvPicPr>
          <p:cNvPr id="38918" name="内容占位符 38917" descr="red cell2">
            <a:hlinkClick r:id="rId3" action="ppaction://hlinksldjump"/>
          </p:cNvPr>
          <p:cNvPicPr>
            <a:picLocks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7268210" y="4984750"/>
            <a:ext cx="2232025" cy="1820545"/>
          </a:xfrm>
        </p:spPr>
      </p:pic>
      <p:grpSp>
        <p:nvGrpSpPr>
          <p:cNvPr id="38919" name="组合 38918"/>
          <p:cNvGrpSpPr/>
          <p:nvPr/>
        </p:nvGrpSpPr>
        <p:grpSpPr>
          <a:xfrm>
            <a:off x="4064635" y="3660140"/>
            <a:ext cx="1871663" cy="936625"/>
            <a:chOff x="0" y="0"/>
            <a:chExt cx="1179" cy="590"/>
          </a:xfrm>
        </p:grpSpPr>
        <p:sp>
          <p:nvSpPr>
            <p:cNvPr id="38920" name="直接连接符 38919"/>
            <p:cNvSpPr/>
            <p:nvPr/>
          </p:nvSpPr>
          <p:spPr>
            <a:xfrm flipV="1">
              <a:off x="0" y="45"/>
              <a:ext cx="1179" cy="54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21" name="文本框 38920"/>
            <p:cNvSpPr txBox="1"/>
            <p:nvPr/>
          </p:nvSpPr>
          <p:spPr>
            <a:xfrm>
              <a:off x="91" y="0"/>
              <a:ext cx="771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600">
                  <a:solidFill>
                    <a:srgbClr val="0000FF"/>
                  </a:solidFill>
                  <a:latin typeface="Verdana" panose="020B0604030504040204" pitchFamily="2" charset="0"/>
                </a:rPr>
                <a:t>9%</a:t>
              </a:r>
              <a:endParaRPr lang="en-US" altLang="zh-CN" sz="3600">
                <a:solidFill>
                  <a:srgbClr val="0000FF"/>
                </a:solidFill>
                <a:latin typeface="Verdana" panose="020B0604030504040204" pitchFamily="2" charset="0"/>
              </a:endParaRPr>
            </a:p>
          </p:txBody>
        </p:sp>
      </p:grpSp>
      <p:grpSp>
        <p:nvGrpSpPr>
          <p:cNvPr id="38922" name="组合 38921"/>
          <p:cNvGrpSpPr/>
          <p:nvPr/>
        </p:nvGrpSpPr>
        <p:grpSpPr>
          <a:xfrm>
            <a:off x="4064635" y="5100003"/>
            <a:ext cx="1871663" cy="1084262"/>
            <a:chOff x="0" y="0"/>
            <a:chExt cx="1179" cy="683"/>
          </a:xfrm>
        </p:grpSpPr>
        <p:sp>
          <p:nvSpPr>
            <p:cNvPr id="38923" name="直接连接符 38922"/>
            <p:cNvSpPr/>
            <p:nvPr/>
          </p:nvSpPr>
          <p:spPr>
            <a:xfrm>
              <a:off x="0" y="0"/>
              <a:ext cx="1179" cy="63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24" name="文本框 38923"/>
            <p:cNvSpPr txBox="1"/>
            <p:nvPr/>
          </p:nvSpPr>
          <p:spPr>
            <a:xfrm>
              <a:off x="0" y="318"/>
              <a:ext cx="104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0000FF"/>
                  </a:solidFill>
                  <a:latin typeface="Verdana" panose="020B0604030504040204" pitchFamily="2" charset="0"/>
                </a:rPr>
                <a:t>0.09%</a:t>
              </a:r>
              <a:endParaRPr lang="en-US" altLang="zh-CN" sz="3200">
                <a:solidFill>
                  <a:srgbClr val="0000FF"/>
                </a:solidFill>
                <a:latin typeface="Verdana" panose="020B0604030504040204" pitchFamily="2" charset="0"/>
              </a:endParaRPr>
            </a:p>
          </p:txBody>
        </p:sp>
      </p:grpSp>
      <p:sp>
        <p:nvSpPr>
          <p:cNvPr id="38925" name="文本框 38924"/>
          <p:cNvSpPr txBox="1"/>
          <p:nvPr/>
        </p:nvSpPr>
        <p:spPr>
          <a:xfrm>
            <a:off x="6070283" y="3584258"/>
            <a:ext cx="13684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Verdana" panose="020B0604030504040204" pitchFamily="2" charset="0"/>
              </a:rPr>
              <a:t>皱缩</a:t>
            </a:r>
            <a:endParaRPr lang="zh-CN" altLang="en-US" sz="3200" b="1">
              <a:solidFill>
                <a:srgbClr val="0000FF"/>
              </a:solidFill>
              <a:latin typeface="Verdana" panose="020B0604030504040204" pitchFamily="2" charset="0"/>
            </a:endParaRPr>
          </a:p>
        </p:txBody>
      </p:sp>
      <p:sp>
        <p:nvSpPr>
          <p:cNvPr id="38926" name="文本框 38925"/>
          <p:cNvSpPr txBox="1"/>
          <p:nvPr/>
        </p:nvSpPr>
        <p:spPr>
          <a:xfrm>
            <a:off x="6070283" y="5734685"/>
            <a:ext cx="100806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Verdana" panose="020B0604030504040204" pitchFamily="2" charset="0"/>
              </a:rPr>
              <a:t>膨胀</a:t>
            </a:r>
            <a:endParaRPr lang="zh-CN" altLang="en-US" sz="3200" b="1">
              <a:solidFill>
                <a:srgbClr val="0000FF"/>
              </a:solidFill>
              <a:latin typeface="Verdana" panose="020B0604030504040204" pitchFamily="2" charset="0"/>
            </a:endParaRPr>
          </a:p>
        </p:txBody>
      </p:sp>
      <p:sp>
        <p:nvSpPr>
          <p:cNvPr id="23555" name="文本框 23554"/>
          <p:cNvSpPr txBox="1"/>
          <p:nvPr/>
        </p:nvSpPr>
        <p:spPr>
          <a:xfrm>
            <a:off x="1301115" y="334645"/>
            <a:ext cx="780288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功能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维持细胞的渗透压，维持细胞的正常形态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89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389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389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389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3892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" fill="hold"/>
                                        <p:tgtEl>
                                          <p:spTgt spid="389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25" grpId="0"/>
      <p:bldP spid="38926" grpId="0"/>
      <p:bldP spid="235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4" name="PA_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05" y="2965964"/>
            <a:ext cx="2763668" cy="1503889"/>
          </a:xfrm>
          <a:prstGeom prst="rect">
            <a:avLst/>
          </a:prstGeom>
        </p:spPr>
      </p:pic>
      <p:pic>
        <p:nvPicPr>
          <p:cNvPr id="21" name="图片 10" descr="目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5" y="837812"/>
            <a:ext cx="655637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文本框 10242"/>
          <p:cNvSpPr txBox="1"/>
          <p:nvPr/>
        </p:nvSpPr>
        <p:spPr>
          <a:xfrm>
            <a:off x="1571625" y="858203"/>
            <a:ext cx="45085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（一）水在细胞中的含量</a:t>
            </a:r>
            <a:endParaRPr lang="zh-CN" altLang="en-US" sz="28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9218" name="图片 92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18" y="1618615"/>
            <a:ext cx="9117012" cy="302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文本框 9218"/>
          <p:cNvSpPr txBox="1"/>
          <p:nvPr/>
        </p:nvSpPr>
        <p:spPr>
          <a:xfrm>
            <a:off x="1768475" y="5212715"/>
            <a:ext cx="86950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水在细胞的各种化学成分中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含量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一般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是最多的</a:t>
            </a:r>
            <a:endParaRPr lang="zh-CN" altLang="en-US" sz="32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50510" y="57962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脂肪细胞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文本框 23556"/>
          <p:cNvSpPr txBox="1"/>
          <p:nvPr/>
        </p:nvSpPr>
        <p:spPr>
          <a:xfrm>
            <a:off x="1469390" y="1116965"/>
            <a:ext cx="3505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2" charset="0"/>
              </a:rPr>
              <a:t>（三）生理功能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9951" name="左大括号 39950"/>
          <p:cNvSpPr/>
          <p:nvPr/>
        </p:nvSpPr>
        <p:spPr>
          <a:xfrm>
            <a:off x="1782445" y="2193925"/>
            <a:ext cx="129540" cy="2606675"/>
          </a:xfrm>
          <a:prstGeom prst="leftBrace">
            <a:avLst>
              <a:gd name="adj1" fmla="val 103845"/>
              <a:gd name="adj2" fmla="val 5973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39943" name="文本框 39942"/>
          <p:cNvSpPr txBox="1"/>
          <p:nvPr/>
        </p:nvSpPr>
        <p:spPr>
          <a:xfrm>
            <a:off x="2101850" y="2193925"/>
            <a:ext cx="8226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40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有些无机盐是细胞内某些复杂化合物的重要组成部分。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9945" name="文本框 39944"/>
          <p:cNvSpPr txBox="1"/>
          <p:nvPr/>
        </p:nvSpPr>
        <p:spPr>
          <a:xfrm>
            <a:off x="2101850" y="2945765"/>
            <a:ext cx="5543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TW" altLang="en-US" sz="24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维持细胞和生物体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正常</a:t>
            </a:r>
            <a:r>
              <a:rPr lang="zh-TW" altLang="en-US" sz="24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的生命活动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9947" name="文本框 39946"/>
          <p:cNvSpPr txBox="1"/>
          <p:nvPr/>
        </p:nvSpPr>
        <p:spPr>
          <a:xfrm>
            <a:off x="2101850" y="3697605"/>
            <a:ext cx="4343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TW" altLang="en-US" sz="24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维持细胞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的酸碱平衡 </a:t>
            </a:r>
            <a:endParaRPr lang="zh-CN" altLang="en-US" sz="2400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9949" name="文本框 39948"/>
          <p:cNvSpPr txBox="1"/>
          <p:nvPr/>
        </p:nvSpPr>
        <p:spPr>
          <a:xfrm>
            <a:off x="2101850" y="4343400"/>
            <a:ext cx="5974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4.维持细胞的渗透压，维持细胞的正常形态</a:t>
            </a:r>
            <a:endParaRPr lang="zh-CN" altLang="en-US" sz="2400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9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4000"/>
              <a:t>2.2</a:t>
            </a:r>
            <a:r>
              <a:rPr lang="zh-CN" altLang="en-US" sz="4000"/>
              <a:t>小讲小练完成</a:t>
            </a:r>
            <a:endParaRPr lang="zh-CN" altLang="en-US" sz="40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" name="PA_图片 1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5" t="13249" r="19544" b="77307"/>
          <a:stretch>
            <a:fillRect/>
          </a:stretch>
        </p:blipFill>
        <p:spPr>
          <a:xfrm>
            <a:off x="9663136" y="185742"/>
            <a:ext cx="2290421" cy="2231436"/>
          </a:xfrm>
          <a:prstGeom prst="rect">
            <a:avLst/>
          </a:prstGeom>
        </p:spPr>
      </p:pic>
      <p:pic>
        <p:nvPicPr>
          <p:cNvPr id="21" name="图片 10" descr="目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5" y="837812"/>
            <a:ext cx="655637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文本框 10242"/>
          <p:cNvSpPr txBox="1"/>
          <p:nvPr/>
        </p:nvSpPr>
        <p:spPr>
          <a:xfrm>
            <a:off x="1571625" y="858203"/>
            <a:ext cx="45085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（二）水在生物体中的含量</a:t>
            </a:r>
            <a:endParaRPr lang="zh-CN" altLang="en-US" sz="28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242" name="图片 102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38" y="1605280"/>
            <a:ext cx="7123112" cy="2541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102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430" y="415290"/>
            <a:ext cx="2016125" cy="1773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5" name="图片 102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330" y="2188528"/>
            <a:ext cx="2181225" cy="166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图片 102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635" y="3855720"/>
            <a:ext cx="1708150" cy="1728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图片 102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3385" y="4147185"/>
            <a:ext cx="1873250" cy="1470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8" name="图片 102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2095" y="4146550"/>
            <a:ext cx="1431290" cy="1438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0" name="图片 102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4410" y="4147185"/>
            <a:ext cx="1797685" cy="1452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9" name="图片 102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5160" y="4115435"/>
            <a:ext cx="1619250" cy="1469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51" name="文本框 10250"/>
          <p:cNvSpPr txBox="1"/>
          <p:nvPr/>
        </p:nvSpPr>
        <p:spPr>
          <a:xfrm>
            <a:off x="3631565" y="5617210"/>
            <a:ext cx="4967288" cy="9531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1.生物种类不同含水量不同：    水生生物</a:t>
            </a:r>
            <a:r>
              <a:rPr lang="zh-CN" altLang="en-US" sz="2800" b="1" dirty="0">
                <a:solidFill>
                  <a:srgbClr val="FF33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&gt;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陆生生物 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          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91" name="图片 12290" descr="pic_2265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2545" y="812800"/>
            <a:ext cx="2660650" cy="3262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0" name="图片 12289" descr="pic_226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5" y="812800"/>
            <a:ext cx="2625090" cy="3262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图片 122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45" y="4171950"/>
            <a:ext cx="2660650" cy="208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图片 122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95" y="4160520"/>
            <a:ext cx="2362200" cy="2094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圆角矩形 12292"/>
          <p:cNvSpPr/>
          <p:nvPr/>
        </p:nvSpPr>
        <p:spPr>
          <a:xfrm>
            <a:off x="6598285" y="4883785"/>
            <a:ext cx="4918710" cy="64670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植物幼嫩部分&gt;成熟部分</a:t>
            </a:r>
            <a:endParaRPr lang="zh-CN" altLang="en-US" sz="3200" b="1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27570" y="2120900"/>
            <a:ext cx="3827145" cy="64670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幼年生物&gt;老年生物</a:t>
            </a:r>
            <a:endParaRPr lang="zh-CN" altLang="en-US" sz="3200" b="1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267" name="文本框 11266"/>
          <p:cNvSpPr txBox="1"/>
          <p:nvPr/>
        </p:nvSpPr>
        <p:spPr>
          <a:xfrm>
            <a:off x="2019300" y="6336030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2.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同一生物在生长发育的不同时期，含水量也不同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bldLvl="0" animBg="1"/>
      <p:bldP spid="2" grpId="0" bldLvl="0" animBg="1"/>
      <p:bldP spid="112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4" name="PA_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05" y="2965964"/>
            <a:ext cx="2763668" cy="1503889"/>
          </a:xfrm>
          <a:prstGeom prst="rect">
            <a:avLst/>
          </a:prstGeom>
        </p:spPr>
      </p:pic>
      <p:pic>
        <p:nvPicPr>
          <p:cNvPr id="13314" name="图片 133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30" y="1229995"/>
            <a:ext cx="8010525" cy="2808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6" name="文本框 13315"/>
          <p:cNvSpPr txBox="1"/>
          <p:nvPr/>
        </p:nvSpPr>
        <p:spPr>
          <a:xfrm>
            <a:off x="2494915" y="4352290"/>
            <a:ext cx="695579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同一个体，不同的组织，器官中，</a:t>
            </a:r>
            <a:endParaRPr lang="zh-CN" altLang="en-US" sz="32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水的含量也不相同</a:t>
            </a:r>
            <a:endParaRPr lang="zh-CN" altLang="en-US" sz="32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文本框 14339"/>
          <p:cNvSpPr txBox="1"/>
          <p:nvPr/>
        </p:nvSpPr>
        <p:spPr>
          <a:xfrm>
            <a:off x="1216025" y="1350645"/>
            <a:ext cx="9045575" cy="5835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1.生物种类不同含水量不同：水生生物</a:t>
            </a:r>
            <a:r>
              <a:rPr lang="zh-CN" altLang="en-US" sz="3200" b="1" dirty="0">
                <a:solidFill>
                  <a:srgbClr val="FF33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&gt;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陆生生物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  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         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4341" name="文本框 14340"/>
          <p:cNvSpPr txBox="1"/>
          <p:nvPr/>
        </p:nvSpPr>
        <p:spPr>
          <a:xfrm>
            <a:off x="1216025" y="2498725"/>
            <a:ext cx="9044940" cy="10763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32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同一生物在生长发育的不同时期，含水量也不同：幼嫩&gt;成熟</a:t>
            </a:r>
            <a:endParaRPr lang="zh-CN" altLang="en-US" sz="3200" b="1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4342" name="文本框 14341"/>
          <p:cNvSpPr txBox="1"/>
          <p:nvPr/>
        </p:nvSpPr>
        <p:spPr>
          <a:xfrm>
            <a:off x="1339850" y="3973830"/>
            <a:ext cx="8921115" cy="5835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3.在不同的组织，器官中，水的含量也不相同</a:t>
            </a:r>
            <a:endParaRPr lang="zh-CN" altLang="en-US" sz="3200" b="1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 txBox="1">
            <a:spLocks noChangeArrowheads="1"/>
          </p:cNvSpPr>
          <p:nvPr/>
        </p:nvSpPr>
        <p:spPr>
          <a:xfrm>
            <a:off x="2641600" y="2339975"/>
            <a:ext cx="7224395" cy="1299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自由水：以游离状存在，可以自由流动的水（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95.5%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内容占位符 6"/>
          <p:cNvSpPr txBox="1">
            <a:spLocks noChangeArrowheads="1"/>
          </p:cNvSpPr>
          <p:nvPr/>
        </p:nvSpPr>
        <p:spPr>
          <a:xfrm>
            <a:off x="2641600" y="3345815"/>
            <a:ext cx="6905625" cy="8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结合水：经常与细胞中的物质相结合的水（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243" name="文本框 10242"/>
          <p:cNvSpPr txBox="1"/>
          <p:nvPr/>
        </p:nvSpPr>
        <p:spPr>
          <a:xfrm>
            <a:off x="2559050" y="1398588"/>
            <a:ext cx="45085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（三）水的存在形式</a:t>
            </a:r>
            <a:endParaRPr lang="zh-CN" altLang="en-US" sz="2800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10" descr="目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5" y="837812"/>
            <a:ext cx="655637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文本框 17409"/>
          <p:cNvSpPr txBox="1"/>
          <p:nvPr/>
        </p:nvSpPr>
        <p:spPr>
          <a:xfrm>
            <a:off x="1743710" y="837565"/>
            <a:ext cx="4267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（四）水的生理功能</a:t>
            </a:r>
            <a:endParaRPr lang="zh-CN" altLang="en-US" sz="32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411" name="文本框 17410"/>
          <p:cNvSpPr txBox="1"/>
          <p:nvPr/>
        </p:nvSpPr>
        <p:spPr>
          <a:xfrm>
            <a:off x="4823460" y="1651635"/>
            <a:ext cx="480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TW" altLang="en-US" dirty="0">
                <a:latin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1.</a:t>
            </a:r>
            <a:r>
              <a:rPr lang="en-US" altLang="zh-CN" sz="3200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细胞内</a:t>
            </a:r>
            <a:r>
              <a:rPr lang="zh-TW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良好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的</a:t>
            </a:r>
            <a:r>
              <a:rPr lang="zh-TW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溶剂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zh-CN" altLang="en-US" sz="32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文本框 17411"/>
          <p:cNvSpPr txBox="1"/>
          <p:nvPr/>
        </p:nvSpPr>
        <p:spPr>
          <a:xfrm>
            <a:off x="4823460" y="3137218"/>
            <a:ext cx="5256213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TW" altLang="en-US" dirty="0">
                <a:latin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3.</a:t>
            </a:r>
            <a:r>
              <a:rPr lang="zh-TW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运输营养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物质</a:t>
            </a:r>
            <a:r>
              <a:rPr lang="zh-TW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代谢</a:t>
            </a:r>
            <a:r>
              <a:rPr lang="zh-TW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废物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zh-CN" altLang="en-US" sz="32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文本框 17412"/>
          <p:cNvSpPr txBox="1"/>
          <p:nvPr/>
        </p:nvSpPr>
        <p:spPr>
          <a:xfrm>
            <a:off x="4895215" y="2394268"/>
            <a:ext cx="480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2.参与生物化学反应</a:t>
            </a:r>
            <a:endParaRPr lang="zh-CN" altLang="en-US" sz="32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14" name="文本框 17413"/>
          <p:cNvSpPr txBox="1"/>
          <p:nvPr/>
        </p:nvSpPr>
        <p:spPr>
          <a:xfrm>
            <a:off x="4894898" y="3883660"/>
            <a:ext cx="480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4.为细胞提供液体环境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7" name="左大括号 17416"/>
          <p:cNvSpPr/>
          <p:nvPr/>
        </p:nvSpPr>
        <p:spPr>
          <a:xfrm>
            <a:off x="4463098" y="1723073"/>
            <a:ext cx="287337" cy="2736850"/>
          </a:xfrm>
          <a:prstGeom prst="leftBrace">
            <a:avLst>
              <a:gd name="adj1" fmla="val 7937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7419" name="文本框 17418"/>
          <p:cNvSpPr txBox="1"/>
          <p:nvPr/>
        </p:nvSpPr>
        <p:spPr>
          <a:xfrm>
            <a:off x="4605973" y="4820285"/>
            <a:ext cx="4800600" cy="5835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组成细胞结构的重要成分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6" name="文本框 17415"/>
          <p:cNvSpPr txBox="1"/>
          <p:nvPr/>
        </p:nvSpPr>
        <p:spPr>
          <a:xfrm>
            <a:off x="2126933" y="2863215"/>
            <a:ext cx="19589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b="1" dirty="0">
                <a:latin typeface="Verdana" panose="020B0604030504040204" pitchFamily="2" charset="0"/>
              </a:rPr>
              <a:t>（1）自由水</a:t>
            </a:r>
            <a:endParaRPr lang="zh-CN" altLang="en-US" sz="2400" b="1" dirty="0">
              <a:latin typeface="Verdana" panose="020B0604030504040204" pitchFamily="2" charset="0"/>
            </a:endParaRPr>
          </a:p>
        </p:txBody>
      </p:sp>
      <p:sp>
        <p:nvSpPr>
          <p:cNvPr id="17418" name="文本框 17417"/>
          <p:cNvSpPr txBox="1"/>
          <p:nvPr/>
        </p:nvSpPr>
        <p:spPr>
          <a:xfrm>
            <a:off x="2127250" y="4881563"/>
            <a:ext cx="1958975" cy="460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2400" b="1" dirty="0">
                <a:latin typeface="Verdana" panose="020B0604030504040204" pitchFamily="2" charset="0"/>
              </a:rPr>
              <a:t>（2）结合水：</a:t>
            </a:r>
            <a:endParaRPr lang="zh-CN" altLang="en-US" sz="2400" b="1" dirty="0">
              <a:latin typeface="Verdana" panose="020B0604030504040204" pitchFamily="2" charset="0"/>
            </a:endParaRPr>
          </a:p>
        </p:txBody>
      </p:sp>
      <p:sp>
        <p:nvSpPr>
          <p:cNvPr id="18446" name="文本框 18445"/>
          <p:cNvSpPr txBox="1"/>
          <p:nvPr/>
        </p:nvSpPr>
        <p:spPr>
          <a:xfrm>
            <a:off x="4463098" y="5341938"/>
            <a:ext cx="3960812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（抗寒，抗旱，抗盐碱；抗性越强，结合水越多，自由水越少）</a:t>
            </a:r>
            <a:endParaRPr lang="zh-CN" altLang="en-US" sz="240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445" name="文本框 18444"/>
          <p:cNvSpPr txBox="1"/>
          <p:nvPr/>
        </p:nvSpPr>
        <p:spPr>
          <a:xfrm>
            <a:off x="6010910" y="6128068"/>
            <a:ext cx="29479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抗逆性高</a:t>
            </a:r>
            <a:endParaRPr lang="zh-CN" altLang="en-US" sz="2800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6" grpId="0"/>
      <p:bldP spid="18446" grpId="1"/>
      <p:bldP spid="18445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730" y="416560"/>
            <a:ext cx="5844540" cy="6024880"/>
          </a:xfrm>
          <a:prstGeom prst="rect">
            <a:avLst/>
          </a:prstGeom>
        </p:spPr>
      </p:pic>
      <p:sp>
        <p:nvSpPr>
          <p:cNvPr id="13" name="文本框 9"/>
          <p:cNvSpPr txBox="1">
            <a:spLocks noChangeArrowheads="1"/>
          </p:cNvSpPr>
          <p:nvPr/>
        </p:nvSpPr>
        <p:spPr bwMode="auto">
          <a:xfrm>
            <a:off x="622935" y="389890"/>
            <a:ext cx="27603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自由水的功能？</a:t>
            </a:r>
            <a:endParaRPr lang="zh-CN" altLang="zh-CN" sz="32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p="http://schemas.openxmlformats.org/presentationml/2006/main">
  <p:tag name="PA" val="v3.2.0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PA" val="v3.2.0"/>
</p:tagLst>
</file>

<file path=ppt/tags/tag14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1.xml><?xml version="1.0" encoding="utf-8"?>
<p:tagLst xmlns:p="http://schemas.openxmlformats.org/presentationml/2006/main">
  <p:tag name="PA" val="v3.2.0"/>
</p:tagLst>
</file>

<file path=ppt/tags/tag15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3.2.0"/>
</p:tagLst>
</file>

<file path=ppt/tags/tag16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</Words>
  <Application>WPS 演示</Application>
  <PresentationFormat>宽屏</PresentationFormat>
  <Paragraphs>163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汉仪旗黑-85S</vt:lpstr>
      <vt:lpstr>黑体</vt:lpstr>
      <vt:lpstr>Viner Hand ITC</vt:lpstr>
      <vt:lpstr>Calibri</vt:lpstr>
      <vt:lpstr>Calibri</vt:lpstr>
      <vt:lpstr>楷体</vt:lpstr>
      <vt:lpstr>华文中宋</vt:lpstr>
      <vt:lpstr>Verdana</vt:lpstr>
      <vt:lpstr>Arial Unicode MS</vt:lpstr>
      <vt:lpstr>等线</vt:lpstr>
      <vt:lpstr>楷体_GB2312</vt:lpstr>
      <vt:lpstr>新宋体</vt:lpstr>
      <vt:lpstr>Times New Roman</vt:lpstr>
      <vt:lpstr>华文新魏</vt:lpstr>
      <vt:lpstr>Mongolian Baiti</vt:lpstr>
      <vt:lpstr>Office 主题​​</vt:lpstr>
      <vt:lpstr>细胞中的无机物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安猪啦</dc:creator>
  <cp:lastModifiedBy>maybe_pretty </cp:lastModifiedBy>
  <cp:revision>18</cp:revision>
  <dcterms:created xsi:type="dcterms:W3CDTF">2019-04-03T02:58:00Z</dcterms:created>
  <dcterms:modified xsi:type="dcterms:W3CDTF">2020-09-15T12:36:42Z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